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25" r:id="rId3"/>
    <p:sldId id="294" r:id="rId4"/>
    <p:sldId id="295" r:id="rId5"/>
    <p:sldId id="296" r:id="rId6"/>
    <p:sldId id="298" r:id="rId7"/>
    <p:sldId id="297" r:id="rId8"/>
    <p:sldId id="299" r:id="rId9"/>
    <p:sldId id="300" r:id="rId10"/>
    <p:sldId id="301" r:id="rId11"/>
    <p:sldId id="319" r:id="rId12"/>
    <p:sldId id="321" r:id="rId13"/>
    <p:sldId id="322" r:id="rId14"/>
    <p:sldId id="323" r:id="rId15"/>
    <p:sldId id="326" r:id="rId16"/>
    <p:sldId id="327" r:id="rId17"/>
    <p:sldId id="302" r:id="rId18"/>
    <p:sldId id="305" r:id="rId19"/>
    <p:sldId id="306" r:id="rId20"/>
    <p:sldId id="307" r:id="rId21"/>
    <p:sldId id="308" r:id="rId22"/>
    <p:sldId id="309" r:id="rId23"/>
    <p:sldId id="310" r:id="rId24"/>
    <p:sldId id="311" r:id="rId25"/>
    <p:sldId id="312" r:id="rId26"/>
    <p:sldId id="314" r:id="rId27"/>
    <p:sldId id="315" r:id="rId28"/>
    <p:sldId id="316" r:id="rId29"/>
    <p:sldId id="320"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7" autoAdjust="0"/>
    <p:restoredTop sz="94660"/>
  </p:normalViewPr>
  <p:slideViewPr>
    <p:cSldViewPr snapToGrid="0">
      <p:cViewPr varScale="1">
        <p:scale>
          <a:sx n="74" d="100"/>
          <a:sy n="74"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39302-4AFB-4D72-9FC4-4E1E3C54DA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AE3157-512D-4AE7-8AB3-BBE20D971B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541A55-605F-4B53-8C87-CDE5066D68E2}"/>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A4308288-660D-4114-A354-362F0F934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FD6B1-2FF9-4C6D-8EF0-1EFF6E54D1EB}"/>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147420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1C24D-6B3C-46F5-9DCF-25DA4B05D9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1DB093-8353-46FA-BBAD-A409D5DFD0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94431-DD47-410C-BF5F-575F60ED17D3}"/>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A91B64A9-F923-4760-A20C-098C56156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947D1-AEEB-4D45-8591-DE57E07FCCC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43121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026A3-AF08-4215-8AB4-9BE08482B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C6F3EA-1689-43F0-9B69-B4ED404B8A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3895F-E109-4B48-9673-F15E4B5784A8}"/>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2183F221-82EE-4C6C-AD63-7835E67D84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33076-9216-43BA-A394-57F48798464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5938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D4B7-9EA7-4323-85A7-FEFF54C5E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8B8A97-C15B-467E-9201-F8D9ACDF85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81F7C-5A2F-4C7C-9556-D454728C4D59}"/>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A4D14392-B42E-4751-BC3B-859347795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0B9CC2-28C9-4A24-ACC5-56A46F337F3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6882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678F-8753-4BFF-A205-1E2527F9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40D3C8-91ED-42EF-8BF7-9DAA734B3B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ABABB2-9F24-4BBD-A9F1-44A2B52B62D4}"/>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D893DE83-7B8E-4675-B36C-D0317361A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47582-4824-4BB3-9923-125CC8AF5F24}"/>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8670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BED1-6DCB-4639-AFA4-A6E0A25DB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9116D4-9BD6-4DEB-B9ED-B4583DFB476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A474F8-450C-4DC5-A264-7F225208C3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F39BDC-1785-4412-979A-2F1E1D45BA6F}"/>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6" name="Footer Placeholder 5">
            <a:extLst>
              <a:ext uri="{FF2B5EF4-FFF2-40B4-BE49-F238E27FC236}">
                <a16:creationId xmlns:a16="http://schemas.microsoft.com/office/drawing/2014/main" id="{621C6B75-D447-4244-9F1F-3A7640C8CB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CB17D-3F8A-4801-B72D-A5E7AC154FD8}"/>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3703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7BECC-F948-4959-B4DB-92EF6348EE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B14E0B-781D-4FDB-BD42-36DD725A75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63E428-0140-4E8B-A88C-2F9AF7E7EDD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A2B805-2DE3-452E-B4E0-1BC2BD7EB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89B7AB1-8A01-417D-92E4-5CA6B2CF09F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30D612-AA24-4F34-8686-AA10F2930852}"/>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8" name="Footer Placeholder 7">
            <a:extLst>
              <a:ext uri="{FF2B5EF4-FFF2-40B4-BE49-F238E27FC236}">
                <a16:creationId xmlns:a16="http://schemas.microsoft.com/office/drawing/2014/main" id="{EA85C967-4F42-47AC-BB99-33CEB4DE30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BA298A-6043-43A2-9D2B-F8EBAB8F1B55}"/>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145224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68886-A2AD-4ABC-95F2-ED20F28346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08DCB9-F8A5-4730-8C02-E3EB02E8A9C1}"/>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4" name="Footer Placeholder 3">
            <a:extLst>
              <a:ext uri="{FF2B5EF4-FFF2-40B4-BE49-F238E27FC236}">
                <a16:creationId xmlns:a16="http://schemas.microsoft.com/office/drawing/2014/main" id="{674F588C-7CA9-4DB7-8229-9E30868A1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CB3B8-D6EF-4ED2-BBAC-B352BBCF248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766196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0DC19F-06D3-4202-B363-985CACF7A0F6}"/>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3" name="Footer Placeholder 2">
            <a:extLst>
              <a:ext uri="{FF2B5EF4-FFF2-40B4-BE49-F238E27FC236}">
                <a16:creationId xmlns:a16="http://schemas.microsoft.com/office/drawing/2014/main" id="{70532274-B557-4A5E-B108-97D931C44A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8E8A05-8692-489F-ACF0-2F138A141769}"/>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317371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583D-1942-492F-85BB-DA4E8ECAE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F20ED-9ED3-451A-8B3D-595E17672C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0FBA02-7D91-40EE-8E25-694975A1D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2F3A05-163E-417E-93AF-F2E718F90D44}"/>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6" name="Footer Placeholder 5">
            <a:extLst>
              <a:ext uri="{FF2B5EF4-FFF2-40B4-BE49-F238E27FC236}">
                <a16:creationId xmlns:a16="http://schemas.microsoft.com/office/drawing/2014/main" id="{9B356B79-B8CD-46AD-A666-22E1E4F8E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B560A-1711-4C28-8073-8851353AD9ED}"/>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56885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1E484-4011-49FE-9394-3B58F575F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1F7B37-B455-4FF3-9682-0DA0199A3B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BC6211-1BE4-49F8-A0FA-B2DD9643E8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21C1E5-2E0A-4EA4-B6BB-005460C8393E}"/>
              </a:ext>
            </a:extLst>
          </p:cNvPr>
          <p:cNvSpPr>
            <a:spLocks noGrp="1"/>
          </p:cNvSpPr>
          <p:nvPr>
            <p:ph type="dt" sz="half" idx="10"/>
          </p:nvPr>
        </p:nvSpPr>
        <p:spPr/>
        <p:txBody>
          <a:bodyPr/>
          <a:lstStyle/>
          <a:p>
            <a:fld id="{46EFC994-449F-478D-8925-3499713D4D7F}" type="datetimeFigureOut">
              <a:rPr lang="en-US" smtClean="0"/>
              <a:t>8/11/2026</a:t>
            </a:fld>
            <a:endParaRPr lang="en-US"/>
          </a:p>
        </p:txBody>
      </p:sp>
      <p:sp>
        <p:nvSpPr>
          <p:cNvPr id="6" name="Footer Placeholder 5">
            <a:extLst>
              <a:ext uri="{FF2B5EF4-FFF2-40B4-BE49-F238E27FC236}">
                <a16:creationId xmlns:a16="http://schemas.microsoft.com/office/drawing/2014/main" id="{19CD9311-BA0F-4D41-93A4-F73C0DF28C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44A28F-A786-4A10-9D92-2964640F90A1}"/>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4360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F88A7-576F-4591-8CFA-FE2DB02A8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30CAA1-CC24-4522-9A04-5262828816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E5D05-E681-4CE4-968B-2969EBED8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EFC994-449F-478D-8925-3499713D4D7F}" type="datetimeFigureOut">
              <a:rPr lang="en-US" smtClean="0"/>
              <a:t>8/11/2026</a:t>
            </a:fld>
            <a:endParaRPr lang="en-US"/>
          </a:p>
        </p:txBody>
      </p:sp>
      <p:sp>
        <p:nvSpPr>
          <p:cNvPr id="5" name="Footer Placeholder 4">
            <a:extLst>
              <a:ext uri="{FF2B5EF4-FFF2-40B4-BE49-F238E27FC236}">
                <a16:creationId xmlns:a16="http://schemas.microsoft.com/office/drawing/2014/main" id="{AE52ADA0-C673-4EBA-A978-A49401E82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8ACCF6-AF5B-49D0-A55D-FDE60EBB4D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57DDC-5AC9-4999-B321-0C06C4B2FC9B}" type="slidenum">
              <a:rPr lang="en-US" smtClean="0"/>
              <a:t>‹#›</a:t>
            </a:fld>
            <a:endParaRPr lang="en-US"/>
          </a:p>
        </p:txBody>
      </p:sp>
    </p:spTree>
    <p:extLst>
      <p:ext uri="{BB962C8B-B14F-4D97-AF65-F5344CB8AC3E}">
        <p14:creationId xmlns:p14="http://schemas.microsoft.com/office/powerpoint/2010/main" val="2352659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mailto:axondiscovery@mcponj.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FC60E-2EED-749D-671F-FFEA0B00E1B3}"/>
              </a:ext>
            </a:extLst>
          </p:cNvPr>
          <p:cNvSpPr>
            <a:spLocks noGrp="1"/>
          </p:cNvSpPr>
          <p:nvPr>
            <p:ph type="title"/>
          </p:nvPr>
        </p:nvSpPr>
        <p:spPr/>
        <p:txBody>
          <a:bodyPr>
            <a:normAutofit/>
          </a:bodyPr>
          <a:lstStyle/>
          <a:p>
            <a:pPr algn="ctr"/>
            <a:r>
              <a:rPr lang="en-US" dirty="0"/>
              <a:t>AXON Disclosure Portal - Receiving Digital Evidence from MCPO </a:t>
            </a:r>
          </a:p>
        </p:txBody>
      </p:sp>
      <p:pic>
        <p:nvPicPr>
          <p:cNvPr id="5" name="Content Placeholder 4">
            <a:extLst>
              <a:ext uri="{FF2B5EF4-FFF2-40B4-BE49-F238E27FC236}">
                <a16:creationId xmlns:a16="http://schemas.microsoft.com/office/drawing/2014/main" id="{1926E007-6A14-4209-8B4B-87F7C02610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3894" y="1825625"/>
            <a:ext cx="4164212" cy="4351338"/>
          </a:xfrm>
        </p:spPr>
      </p:pic>
      <p:sp>
        <p:nvSpPr>
          <p:cNvPr id="3" name="TextBox 2">
            <a:extLst>
              <a:ext uri="{FF2B5EF4-FFF2-40B4-BE49-F238E27FC236}">
                <a16:creationId xmlns:a16="http://schemas.microsoft.com/office/drawing/2014/main" id="{732747EA-D512-450A-A7A0-1DDC60E8B775}"/>
              </a:ext>
            </a:extLst>
          </p:cNvPr>
          <p:cNvSpPr txBox="1"/>
          <p:nvPr/>
        </p:nvSpPr>
        <p:spPr>
          <a:xfrm>
            <a:off x="9656617" y="6040582"/>
            <a:ext cx="1697183" cy="369332"/>
          </a:xfrm>
          <a:prstGeom prst="rect">
            <a:avLst/>
          </a:prstGeom>
          <a:noFill/>
        </p:spPr>
        <p:txBody>
          <a:bodyPr wrap="square" rtlCol="0">
            <a:spAutoFit/>
          </a:bodyPr>
          <a:lstStyle/>
          <a:p>
            <a:r>
              <a:rPr lang="en-US"/>
              <a:t>August </a:t>
            </a:r>
            <a:r>
              <a:rPr lang="en-US" dirty="0"/>
              <a:t>2026</a:t>
            </a:r>
          </a:p>
        </p:txBody>
      </p:sp>
    </p:spTree>
    <p:extLst>
      <p:ext uri="{BB962C8B-B14F-4D97-AF65-F5344CB8AC3E}">
        <p14:creationId xmlns:p14="http://schemas.microsoft.com/office/powerpoint/2010/main" val="515203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2934C5-D606-4C9F-923E-F79AC6149931}"/>
              </a:ext>
            </a:extLst>
          </p:cNvPr>
          <p:cNvPicPr>
            <a:picLocks noChangeAspect="1"/>
          </p:cNvPicPr>
          <p:nvPr/>
        </p:nvPicPr>
        <p:blipFill rotWithShape="1">
          <a:blip r:embed="rId2"/>
          <a:srcRect t="11927" r="67041" b="5872"/>
          <a:stretch/>
        </p:blipFill>
        <p:spPr>
          <a:xfrm>
            <a:off x="637563" y="1182848"/>
            <a:ext cx="10871008" cy="5083728"/>
          </a:xfrm>
          <a:prstGeom prst="rect">
            <a:avLst/>
          </a:prstGeom>
        </p:spPr>
      </p:pic>
      <p:sp>
        <p:nvSpPr>
          <p:cNvPr id="3" name="TextBox 2">
            <a:extLst>
              <a:ext uri="{FF2B5EF4-FFF2-40B4-BE49-F238E27FC236}">
                <a16:creationId xmlns:a16="http://schemas.microsoft.com/office/drawing/2014/main" id="{512E1D34-59C5-47E6-99D5-FD9ED86C5D55}"/>
              </a:ext>
            </a:extLst>
          </p:cNvPr>
          <p:cNvSpPr txBox="1"/>
          <p:nvPr/>
        </p:nvSpPr>
        <p:spPr>
          <a:xfrm>
            <a:off x="838899" y="276837"/>
            <a:ext cx="10444294" cy="369332"/>
          </a:xfrm>
          <a:prstGeom prst="rect">
            <a:avLst/>
          </a:prstGeom>
          <a:noFill/>
        </p:spPr>
        <p:txBody>
          <a:bodyPr wrap="square" rtlCol="0">
            <a:spAutoFit/>
          </a:bodyPr>
          <a:lstStyle/>
          <a:p>
            <a:r>
              <a:rPr lang="en-US" dirty="0"/>
              <a:t>Click once on the ‘CONTINUE’ button.</a:t>
            </a:r>
          </a:p>
        </p:txBody>
      </p:sp>
      <p:sp>
        <p:nvSpPr>
          <p:cNvPr id="4" name="Rectangle: Rounded Corners 3">
            <a:extLst>
              <a:ext uri="{FF2B5EF4-FFF2-40B4-BE49-F238E27FC236}">
                <a16:creationId xmlns:a16="http://schemas.microsoft.com/office/drawing/2014/main" id="{1D86371B-9BB0-4B25-AC98-33C0053F6D27}"/>
              </a:ext>
            </a:extLst>
          </p:cNvPr>
          <p:cNvSpPr/>
          <p:nvPr/>
        </p:nvSpPr>
        <p:spPr>
          <a:xfrm>
            <a:off x="4764947" y="5176007"/>
            <a:ext cx="822121" cy="499145"/>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3F12DE87-9D87-46D7-9225-52E00D9B5988}"/>
              </a:ext>
            </a:extLst>
          </p:cNvPr>
          <p:cNvCxnSpPr/>
          <p:nvPr/>
        </p:nvCxnSpPr>
        <p:spPr>
          <a:xfrm>
            <a:off x="3439486" y="646169"/>
            <a:ext cx="1325461" cy="45298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07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835673" y="228195"/>
            <a:ext cx="10670796" cy="954107"/>
          </a:xfrm>
          <a:prstGeom prst="rect">
            <a:avLst/>
          </a:prstGeom>
          <a:noFill/>
        </p:spPr>
        <p:txBody>
          <a:bodyPr wrap="square" rtlCol="0">
            <a:spAutoFit/>
          </a:bodyPr>
          <a:lstStyle/>
          <a:p>
            <a:r>
              <a:rPr lang="en-US" sz="1400" dirty="0"/>
              <a:t>Once you type in the verification code you will be taken directly to the case you were notified about.  Below is what your screen should look like. </a:t>
            </a:r>
          </a:p>
          <a:p>
            <a:r>
              <a:rPr lang="en-US" sz="1400" dirty="0"/>
              <a:t>Note:  </a:t>
            </a:r>
            <a:r>
              <a:rPr lang="en-US" sz="1400" b="1" dirty="0"/>
              <a:t>The link Expiration will appear</a:t>
            </a:r>
            <a:r>
              <a:rPr lang="en-US" sz="1400" dirty="0"/>
              <a:t>.  </a:t>
            </a:r>
            <a:r>
              <a:rPr lang="en-US" sz="1400" dirty="0">
                <a:highlight>
                  <a:srgbClr val="FFFF00"/>
                </a:highlight>
              </a:rPr>
              <a:t>Evidence will need to be downloaded by the link expiration</a:t>
            </a:r>
            <a:r>
              <a:rPr lang="en-US" sz="1400" dirty="0"/>
              <a:t>.  </a:t>
            </a:r>
            <a:r>
              <a:rPr lang="en-US" sz="1400" b="1" u="sng" dirty="0"/>
              <a:t>Evidence may not be re-shared via Axon</a:t>
            </a:r>
            <a:r>
              <a:rPr lang="en-US" sz="1400" dirty="0"/>
              <a:t>.</a:t>
            </a:r>
          </a:p>
          <a:p>
            <a:r>
              <a:rPr lang="en-US" sz="1400" dirty="0"/>
              <a:t> You will see from below it shows you how many pieces of evidence you received.  You may view by </a:t>
            </a:r>
            <a:r>
              <a:rPr lang="en-US" sz="1400" b="1" dirty="0">
                <a:solidFill>
                  <a:schemeClr val="accent1"/>
                </a:solidFill>
              </a:rPr>
              <a:t>Folder View </a:t>
            </a:r>
            <a:r>
              <a:rPr lang="en-US" sz="1400" dirty="0"/>
              <a:t>(lists all Folders), </a:t>
            </a:r>
            <a:r>
              <a:rPr lang="en-US" sz="1400" b="1" dirty="0">
                <a:solidFill>
                  <a:schemeClr val="accent2"/>
                </a:solidFill>
              </a:rPr>
              <a:t>Table View </a:t>
            </a:r>
            <a:r>
              <a:rPr lang="en-US" sz="1400" dirty="0"/>
              <a:t>(lists all individual evidence) or </a:t>
            </a:r>
            <a:r>
              <a:rPr lang="en-US" sz="1400" b="1" dirty="0">
                <a:solidFill>
                  <a:schemeClr val="accent6"/>
                </a:solidFill>
              </a:rPr>
              <a:t>Gallery View</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6" y="1350764"/>
            <a:ext cx="11367270" cy="5378719"/>
          </a:xfrm>
          <a:prstGeom prst="rect">
            <a:avLst/>
          </a:prstGeom>
        </p:spPr>
      </p:pic>
      <p:cxnSp>
        <p:nvCxnSpPr>
          <p:cNvPr id="8" name="Straight Arrow Connector 7">
            <a:extLst>
              <a:ext uri="{FF2B5EF4-FFF2-40B4-BE49-F238E27FC236}">
                <a16:creationId xmlns:a16="http://schemas.microsoft.com/office/drawing/2014/main" id="{EDD7C977-05AB-4030-A0A3-4DADBEB593D5}"/>
              </a:ext>
            </a:extLst>
          </p:cNvPr>
          <p:cNvCxnSpPr>
            <a:cxnSpLocks/>
          </p:cNvCxnSpPr>
          <p:nvPr/>
        </p:nvCxnSpPr>
        <p:spPr>
          <a:xfrm>
            <a:off x="1509033" y="876300"/>
            <a:ext cx="1087516" cy="20002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8601490" y="1035170"/>
            <a:ext cx="2199182" cy="2624569"/>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5279365" y="1337824"/>
            <a:ext cx="2682816"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E365057-1D7D-4C3A-A7A2-3217D1E45ED1}"/>
              </a:ext>
            </a:extLst>
          </p:cNvPr>
          <p:cNvSpPr/>
          <p:nvPr/>
        </p:nvSpPr>
        <p:spPr>
          <a:xfrm>
            <a:off x="10529977" y="3659739"/>
            <a:ext cx="1174587"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a:off x="2687662" y="654558"/>
            <a:ext cx="2591703" cy="91898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13A3BA9-1D30-47DC-9C72-5E2B515C5859}"/>
              </a:ext>
            </a:extLst>
          </p:cNvPr>
          <p:cNvCxnSpPr>
            <a:cxnSpLocks/>
          </p:cNvCxnSpPr>
          <p:nvPr/>
        </p:nvCxnSpPr>
        <p:spPr>
          <a:xfrm>
            <a:off x="10529977" y="1035170"/>
            <a:ext cx="580846" cy="27259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2D4B46-0ED3-4F75-8E78-EE29CF2DB72D}"/>
              </a:ext>
            </a:extLst>
          </p:cNvPr>
          <p:cNvCxnSpPr>
            <a:cxnSpLocks/>
          </p:cNvCxnSpPr>
          <p:nvPr/>
        </p:nvCxnSpPr>
        <p:spPr>
          <a:xfrm>
            <a:off x="3618146" y="1182302"/>
            <a:ext cx="7752023" cy="2676284"/>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69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Click the settings wheel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554" y="1049285"/>
            <a:ext cx="11378039" cy="529910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2613467" y="833613"/>
            <a:ext cx="8550402" cy="28652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flipV="1">
            <a:off x="11277107" y="3644182"/>
            <a:ext cx="347730" cy="28387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317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You can select and deselect column options and reorder columns.  It is suggested to enable the Folder and to reorder the folder after the title.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649" y="1030135"/>
            <a:ext cx="7546373" cy="5299108"/>
          </a:xfrm>
          <a:prstGeom prst="rect">
            <a:avLst/>
          </a:prstGeom>
        </p:spPr>
      </p:pic>
      <p:sp>
        <p:nvSpPr>
          <p:cNvPr id="14" name="Rectangle: Rounded Corners 13">
            <a:extLst>
              <a:ext uri="{FF2B5EF4-FFF2-40B4-BE49-F238E27FC236}">
                <a16:creationId xmlns:a16="http://schemas.microsoft.com/office/drawing/2014/main" id="{E5F8E3B0-2D63-4879-AE85-D2655865D04B}"/>
              </a:ext>
            </a:extLst>
          </p:cNvPr>
          <p:cNvSpPr/>
          <p:nvPr/>
        </p:nvSpPr>
        <p:spPr>
          <a:xfrm flipV="1">
            <a:off x="6227435" y="1296536"/>
            <a:ext cx="1169651" cy="24565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9E22D7F-E4B9-41B8-B02A-6DB0D2497E10}"/>
              </a:ext>
            </a:extLst>
          </p:cNvPr>
          <p:cNvSpPr/>
          <p:nvPr/>
        </p:nvSpPr>
        <p:spPr>
          <a:xfrm flipV="1">
            <a:off x="2743201" y="1326106"/>
            <a:ext cx="1273298" cy="21608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25F2F82E-66C2-422D-9F7C-8D87EE7F141C}"/>
              </a:ext>
            </a:extLst>
          </p:cNvPr>
          <p:cNvCxnSpPr>
            <a:cxnSpLocks/>
          </p:cNvCxnSpPr>
          <p:nvPr/>
        </p:nvCxnSpPr>
        <p:spPr>
          <a:xfrm flipH="1">
            <a:off x="3466533" y="833613"/>
            <a:ext cx="4244452" cy="442077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E4D2B7-D094-40D8-BAAA-3D2A3E2B3F9D}"/>
              </a:ext>
            </a:extLst>
          </p:cNvPr>
          <p:cNvCxnSpPr>
            <a:cxnSpLocks/>
          </p:cNvCxnSpPr>
          <p:nvPr/>
        </p:nvCxnSpPr>
        <p:spPr>
          <a:xfrm flipH="1">
            <a:off x="7219666" y="833613"/>
            <a:ext cx="2386105" cy="9269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886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1815882"/>
          </a:xfrm>
          <a:prstGeom prst="rect">
            <a:avLst/>
          </a:prstGeom>
          <a:noFill/>
        </p:spPr>
        <p:txBody>
          <a:bodyPr wrap="square" rtlCol="0">
            <a:spAutoFit/>
          </a:bodyPr>
          <a:lstStyle/>
          <a:p>
            <a:pPr algn="ctr"/>
            <a:r>
              <a:rPr lang="en-US" sz="1400" b="1" dirty="0"/>
              <a:t>DOWNLOADING EVIDENCE</a:t>
            </a:r>
          </a:p>
          <a:p>
            <a:r>
              <a:rPr lang="en-US" sz="1400" dirty="0"/>
              <a:t>You may Download the entire Discovery Folder, Individual Subfolders or Individual Pieces of Evidence. To Download:</a:t>
            </a:r>
          </a:p>
          <a:p>
            <a:r>
              <a:rPr lang="en-US" sz="1400" dirty="0"/>
              <a:t>1.  The Discovery Folder - in the folders view, select the Discovery package.  The Actions Tab will then appear, select it and click download. Depending on the case of the case, the case download link may contain several .zip packages.  The .zip packages will contain the folder structures.  It is suggested to match up the downloads with the Discovery Portal for easier reference.  NOTE:  Evidence cannot be shared.  </a:t>
            </a:r>
          </a:p>
          <a:p>
            <a:pPr marL="342900" indent="-342900">
              <a:buAutoNum type="arabicPeriod" startAt="2"/>
            </a:pPr>
            <a:r>
              <a:rPr lang="en-US" sz="1400" dirty="0"/>
              <a:t>Individual Folders – Click into the Discovery Folder then select the folder or folders. The Actions Tab will then appear, select it and click download.  NOTE:  For larger cases, it is suggested to download individual folders, a few a time, for easier case management.</a:t>
            </a:r>
          </a:p>
          <a:p>
            <a:pPr marL="342900" indent="-342900">
              <a:buAutoNum type="arabicPeriod" startAt="2"/>
            </a:pPr>
            <a:r>
              <a:rPr lang="en-US" sz="1400" dirty="0"/>
              <a:t>Individual Pieces of Evidence – See slides 17-23.</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6" y="2056044"/>
            <a:ext cx="11367270" cy="396815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flipH="1">
            <a:off x="5286375" y="1007706"/>
            <a:ext cx="4072229" cy="436439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3488255" y="5200650"/>
            <a:ext cx="3455470" cy="85789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flipH="1">
            <a:off x="2569093" y="1007706"/>
            <a:ext cx="1788303" cy="30324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986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DOWNLOADING EVIDENCE</a:t>
            </a:r>
          </a:p>
          <a:p>
            <a:r>
              <a:rPr lang="en-US" sz="1400" dirty="0"/>
              <a:t>You will receive an email from Axon once the download is ready.  Select the download link</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7095" y="1315615"/>
            <a:ext cx="8754034" cy="5010539"/>
          </a:xfrm>
          <a:prstGeom prst="rect">
            <a:avLst/>
          </a:prstGeom>
        </p:spPr>
      </p:pic>
      <p:cxnSp>
        <p:nvCxnSpPr>
          <p:cNvPr id="4" name="Straight Arrow Connector 3">
            <a:extLst>
              <a:ext uri="{FF2B5EF4-FFF2-40B4-BE49-F238E27FC236}">
                <a16:creationId xmlns:a16="http://schemas.microsoft.com/office/drawing/2014/main" id="{846D6430-2A05-4989-8004-B0B76ACF2E48}"/>
              </a:ext>
            </a:extLst>
          </p:cNvPr>
          <p:cNvCxnSpPr>
            <a:cxnSpLocks/>
          </p:cNvCxnSpPr>
          <p:nvPr/>
        </p:nvCxnSpPr>
        <p:spPr>
          <a:xfrm flipH="1">
            <a:off x="6115574" y="833613"/>
            <a:ext cx="415855" cy="47087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95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DOWNLOADING EVIDENCE</a:t>
            </a:r>
          </a:p>
          <a:p>
            <a:r>
              <a:rPr lang="en-US" sz="1400" dirty="0"/>
              <a:t>You will be redirected to Axon.  This page will have a .zip package that will need to be downloaded.  </a:t>
            </a:r>
          </a:p>
          <a:p>
            <a:r>
              <a:rPr lang="en-US" sz="1400" dirty="0"/>
              <a:t>Note:  larger cases may be broken down into multipart downloads wherein multiple .zip packages will need to be downloaded.</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315615"/>
            <a:ext cx="10307972" cy="5010539"/>
          </a:xfrm>
          <a:prstGeom prst="rect">
            <a:avLst/>
          </a:prstGeom>
        </p:spPr>
      </p:pic>
    </p:spTree>
    <p:extLst>
      <p:ext uri="{BB962C8B-B14F-4D97-AF65-F5344CB8AC3E}">
        <p14:creationId xmlns:p14="http://schemas.microsoft.com/office/powerpoint/2010/main" val="4240521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FOLDERS VIEW</a:t>
            </a:r>
          </a:p>
          <a:p>
            <a:r>
              <a:rPr lang="en-US" sz="1400" dirty="0"/>
              <a:t>If evidence was organized into folders, the folders view will categorize the digital evidence further.  You may click into a folder to see the digital evidence contained within.  You may also click on the Discovery Folder to show how much evidence is within each subfolder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881" y="1114571"/>
            <a:ext cx="11378039" cy="529910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4572827" y="753373"/>
            <a:ext cx="6078828" cy="24604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10522039" y="3050639"/>
            <a:ext cx="347730" cy="51172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54B85A62-F4CC-4D0E-9906-B10B958B2C39}"/>
              </a:ext>
            </a:extLst>
          </p:cNvPr>
          <p:cNvCxnSpPr>
            <a:cxnSpLocks/>
          </p:cNvCxnSpPr>
          <p:nvPr/>
        </p:nvCxnSpPr>
        <p:spPr>
          <a:xfrm flipH="1">
            <a:off x="4468969" y="1049057"/>
            <a:ext cx="350896" cy="287899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58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4EFE21-0464-42A3-8139-380FF00E6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93" y="1115735"/>
            <a:ext cx="10828086" cy="5197482"/>
          </a:xfrm>
          <a:prstGeom prst="rect">
            <a:avLst/>
          </a:prstGeom>
        </p:spPr>
      </p:pic>
      <p:sp>
        <p:nvSpPr>
          <p:cNvPr id="3" name="TextBox 2">
            <a:extLst>
              <a:ext uri="{FF2B5EF4-FFF2-40B4-BE49-F238E27FC236}">
                <a16:creationId xmlns:a16="http://schemas.microsoft.com/office/drawing/2014/main" id="{F03F1EAA-A14D-4A33-B835-163DDC55DD4D}"/>
              </a:ext>
            </a:extLst>
          </p:cNvPr>
          <p:cNvSpPr txBox="1"/>
          <p:nvPr/>
        </p:nvSpPr>
        <p:spPr>
          <a:xfrm>
            <a:off x="700481" y="276038"/>
            <a:ext cx="10888910" cy="584775"/>
          </a:xfrm>
          <a:prstGeom prst="rect">
            <a:avLst/>
          </a:prstGeom>
          <a:noFill/>
        </p:spPr>
        <p:txBody>
          <a:bodyPr wrap="square" rtlCol="0">
            <a:spAutoFit/>
          </a:bodyPr>
          <a:lstStyle/>
          <a:p>
            <a:pPr algn="ctr"/>
            <a:r>
              <a:rPr lang="en-US" sz="1600" b="1" dirty="0"/>
              <a:t>FOLDERS VIEW</a:t>
            </a:r>
          </a:p>
          <a:p>
            <a:r>
              <a:rPr lang="en-US" sz="1600" dirty="0"/>
              <a:t>As you can see the discovery has now been broken down to 4 folders;  To view the videos within a folder click once on any folder.</a:t>
            </a:r>
          </a:p>
        </p:txBody>
      </p:sp>
      <p:cxnSp>
        <p:nvCxnSpPr>
          <p:cNvPr id="7" name="Straight Arrow Connector 6">
            <a:extLst>
              <a:ext uri="{FF2B5EF4-FFF2-40B4-BE49-F238E27FC236}">
                <a16:creationId xmlns:a16="http://schemas.microsoft.com/office/drawing/2014/main" id="{9C47E577-5E90-4A5F-B75A-65F9B3D12BC5}"/>
              </a:ext>
            </a:extLst>
          </p:cNvPr>
          <p:cNvCxnSpPr>
            <a:cxnSpLocks/>
          </p:cNvCxnSpPr>
          <p:nvPr/>
        </p:nvCxnSpPr>
        <p:spPr>
          <a:xfrm flipH="1">
            <a:off x="4380932" y="860813"/>
            <a:ext cx="1543618" cy="300150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A4CDDD-0C7E-4545-871A-67D44790E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18" y="972873"/>
            <a:ext cx="11434191" cy="5420425"/>
          </a:xfrm>
          <a:prstGeom prst="rect">
            <a:avLst/>
          </a:prstGeom>
        </p:spPr>
      </p:pic>
      <p:sp>
        <p:nvSpPr>
          <p:cNvPr id="3" name="TextBox 2">
            <a:extLst>
              <a:ext uri="{FF2B5EF4-FFF2-40B4-BE49-F238E27FC236}">
                <a16:creationId xmlns:a16="http://schemas.microsoft.com/office/drawing/2014/main" id="{76108901-2AE6-4E6D-B91B-CA8DCA8CA434}"/>
              </a:ext>
            </a:extLst>
          </p:cNvPr>
          <p:cNvSpPr txBox="1"/>
          <p:nvPr/>
        </p:nvSpPr>
        <p:spPr>
          <a:xfrm>
            <a:off x="780176" y="218114"/>
            <a:ext cx="10984233" cy="369332"/>
          </a:xfrm>
          <a:prstGeom prst="rect">
            <a:avLst/>
          </a:prstGeom>
          <a:noFill/>
        </p:spPr>
        <p:txBody>
          <a:bodyPr wrap="square" rtlCol="0">
            <a:spAutoFit/>
          </a:bodyPr>
          <a:lstStyle/>
          <a:p>
            <a:r>
              <a:rPr lang="en-US" dirty="0"/>
              <a:t>Next click on the first file that appears.</a:t>
            </a:r>
          </a:p>
        </p:txBody>
      </p:sp>
      <p:sp>
        <p:nvSpPr>
          <p:cNvPr id="4" name="Rectangle: Rounded Corners 3">
            <a:extLst>
              <a:ext uri="{FF2B5EF4-FFF2-40B4-BE49-F238E27FC236}">
                <a16:creationId xmlns:a16="http://schemas.microsoft.com/office/drawing/2014/main" id="{1EB832E8-B18B-4E1C-B23B-09A6F74FE651}"/>
              </a:ext>
            </a:extLst>
          </p:cNvPr>
          <p:cNvSpPr/>
          <p:nvPr/>
        </p:nvSpPr>
        <p:spPr>
          <a:xfrm>
            <a:off x="3599052" y="4065064"/>
            <a:ext cx="7692705" cy="3691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BE77413-7493-49C0-8953-127FF028EE94}"/>
              </a:ext>
            </a:extLst>
          </p:cNvPr>
          <p:cNvCxnSpPr>
            <a:cxnSpLocks/>
          </p:cNvCxnSpPr>
          <p:nvPr/>
        </p:nvCxnSpPr>
        <p:spPr>
          <a:xfrm>
            <a:off x="3808602" y="587446"/>
            <a:ext cx="1030098" cy="327674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824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94998" y="231820"/>
            <a:ext cx="11839977" cy="2800767"/>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TABLE OF CONTENTS</a:t>
            </a: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Accessing Shared Evidence	Slides   3-11</a:t>
            </a:r>
          </a:p>
          <a:p>
            <a:r>
              <a:rPr lang="en-US" sz="1600" b="1" dirty="0">
                <a:latin typeface="Times New Roman" panose="02020603050405020304" pitchFamily="18" charset="0"/>
                <a:cs typeface="Times New Roman" panose="02020603050405020304" pitchFamily="18" charset="0"/>
              </a:rPr>
              <a:t>Customizing the Table	Slides 12-13</a:t>
            </a:r>
          </a:p>
          <a:p>
            <a:r>
              <a:rPr lang="en-US" sz="1600" b="1" dirty="0">
                <a:latin typeface="Times New Roman" panose="02020603050405020304" pitchFamily="18" charset="0"/>
                <a:cs typeface="Times New Roman" panose="02020603050405020304" pitchFamily="18" charset="0"/>
              </a:rPr>
              <a:t>Downloading Evidence	Slide   14-16</a:t>
            </a:r>
          </a:p>
          <a:p>
            <a:r>
              <a:rPr lang="en-US" sz="1600" b="1" dirty="0">
                <a:latin typeface="Times New Roman" panose="02020603050405020304" pitchFamily="18" charset="0"/>
                <a:cs typeface="Times New Roman" panose="02020603050405020304" pitchFamily="18" charset="0"/>
              </a:rPr>
              <a:t>Folders View		Slides 17-28</a:t>
            </a:r>
          </a:p>
          <a:p>
            <a:r>
              <a:rPr lang="en-US" sz="1600" b="1" dirty="0">
                <a:latin typeface="Times New Roman" panose="02020603050405020304" pitchFamily="18" charset="0"/>
                <a:cs typeface="Times New Roman" panose="02020603050405020304" pitchFamily="18" charset="0"/>
              </a:rPr>
              <a:t>Table View		Slide   29</a:t>
            </a:r>
          </a:p>
          <a:p>
            <a:endParaRPr lang="en-US" sz="1600" b="1"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110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E092DE-B4D5-40CD-ABE1-391ABA7B2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18" y="998289"/>
            <a:ext cx="10974734" cy="5163207"/>
          </a:xfrm>
          <a:prstGeom prst="rect">
            <a:avLst/>
          </a:prstGeom>
        </p:spPr>
      </p:pic>
      <p:sp>
        <p:nvSpPr>
          <p:cNvPr id="3" name="TextBox 2">
            <a:extLst>
              <a:ext uri="{FF2B5EF4-FFF2-40B4-BE49-F238E27FC236}">
                <a16:creationId xmlns:a16="http://schemas.microsoft.com/office/drawing/2014/main" id="{E13E8FD8-01FB-450F-B057-938A54D14BD5}"/>
              </a:ext>
            </a:extLst>
          </p:cNvPr>
          <p:cNvSpPr txBox="1"/>
          <p:nvPr/>
        </p:nvSpPr>
        <p:spPr>
          <a:xfrm>
            <a:off x="763398" y="243281"/>
            <a:ext cx="10687574" cy="646331"/>
          </a:xfrm>
          <a:prstGeom prst="rect">
            <a:avLst/>
          </a:prstGeom>
          <a:noFill/>
        </p:spPr>
        <p:txBody>
          <a:bodyPr wrap="square" rtlCol="0">
            <a:spAutoFit/>
          </a:bodyPr>
          <a:lstStyle/>
          <a:p>
            <a:r>
              <a:rPr lang="en-US" dirty="0"/>
              <a:t>Next it brings you to the video you chose.  From here you can take a quick view of the video by hitting the ‘Play’ button.  You can also download the video to your desktop or file of your choice.</a:t>
            </a:r>
          </a:p>
        </p:txBody>
      </p:sp>
      <p:sp>
        <p:nvSpPr>
          <p:cNvPr id="4" name="Rectangle: Rounded Corners 3">
            <a:extLst>
              <a:ext uri="{FF2B5EF4-FFF2-40B4-BE49-F238E27FC236}">
                <a16:creationId xmlns:a16="http://schemas.microsoft.com/office/drawing/2014/main" id="{F58E74A4-03CB-4BB4-BEEC-4DAA5E89A083}"/>
              </a:ext>
            </a:extLst>
          </p:cNvPr>
          <p:cNvSpPr/>
          <p:nvPr/>
        </p:nvSpPr>
        <p:spPr>
          <a:xfrm flipH="1" flipV="1">
            <a:off x="2371726" y="5095525"/>
            <a:ext cx="195305" cy="3813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E7566102-2631-4D55-B23E-34990665FAA7}"/>
              </a:ext>
            </a:extLst>
          </p:cNvPr>
          <p:cNvCxnSpPr>
            <a:cxnSpLocks/>
          </p:cNvCxnSpPr>
          <p:nvPr/>
        </p:nvCxnSpPr>
        <p:spPr>
          <a:xfrm>
            <a:off x="1417739" y="792949"/>
            <a:ext cx="953987" cy="419389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9DFA0A6-E55B-4A4C-A181-D14CC388E6E2}"/>
              </a:ext>
            </a:extLst>
          </p:cNvPr>
          <p:cNvSpPr/>
          <p:nvPr/>
        </p:nvSpPr>
        <p:spPr>
          <a:xfrm>
            <a:off x="8600200" y="1295399"/>
            <a:ext cx="467599" cy="311179"/>
          </a:xfrm>
          <a:prstGeom prst="roundRect">
            <a:avLst>
              <a:gd name="adj" fmla="val 22789"/>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4DFDF8E-50AD-4357-AAEC-A0527D9F9267}"/>
              </a:ext>
            </a:extLst>
          </p:cNvPr>
          <p:cNvCxnSpPr>
            <a:cxnSpLocks/>
          </p:cNvCxnSpPr>
          <p:nvPr/>
        </p:nvCxnSpPr>
        <p:spPr>
          <a:xfrm>
            <a:off x="3951215" y="792949"/>
            <a:ext cx="4440310" cy="6580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49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861FB-6DC3-460B-BAE6-6559BE7B7330}"/>
              </a:ext>
            </a:extLst>
          </p:cNvPr>
          <p:cNvPicPr>
            <a:picLocks noChangeAspect="1"/>
          </p:cNvPicPr>
          <p:nvPr/>
        </p:nvPicPr>
        <p:blipFill rotWithShape="1">
          <a:blip r:embed="rId2"/>
          <a:srcRect t="12293" r="66628" b="4770"/>
          <a:stretch/>
        </p:blipFill>
        <p:spPr>
          <a:xfrm>
            <a:off x="604007" y="931177"/>
            <a:ext cx="11107024" cy="5175647"/>
          </a:xfrm>
          <a:prstGeom prst="rect">
            <a:avLst/>
          </a:prstGeom>
        </p:spPr>
      </p:pic>
      <p:sp>
        <p:nvSpPr>
          <p:cNvPr id="3" name="TextBox 2">
            <a:extLst>
              <a:ext uri="{FF2B5EF4-FFF2-40B4-BE49-F238E27FC236}">
                <a16:creationId xmlns:a16="http://schemas.microsoft.com/office/drawing/2014/main" id="{B5278519-27CC-4168-8D86-251A4A0B9CC0}"/>
              </a:ext>
            </a:extLst>
          </p:cNvPr>
          <p:cNvSpPr txBox="1"/>
          <p:nvPr/>
        </p:nvSpPr>
        <p:spPr>
          <a:xfrm>
            <a:off x="738231" y="209725"/>
            <a:ext cx="10849762" cy="369332"/>
          </a:xfrm>
          <a:prstGeom prst="rect">
            <a:avLst/>
          </a:prstGeom>
          <a:noFill/>
        </p:spPr>
        <p:txBody>
          <a:bodyPr wrap="square" rtlCol="0">
            <a:spAutoFit/>
          </a:bodyPr>
          <a:lstStyle/>
          <a:p>
            <a:r>
              <a:rPr lang="en-US" dirty="0"/>
              <a:t>If you click on download, a dialog box will appear showing the progress of your download.</a:t>
            </a:r>
          </a:p>
        </p:txBody>
      </p:sp>
      <p:sp>
        <p:nvSpPr>
          <p:cNvPr id="4" name="Rectangle: Rounded Corners 3">
            <a:extLst>
              <a:ext uri="{FF2B5EF4-FFF2-40B4-BE49-F238E27FC236}">
                <a16:creationId xmlns:a16="http://schemas.microsoft.com/office/drawing/2014/main" id="{03583D33-8608-4757-9EB2-273A87DA3CA8}"/>
              </a:ext>
            </a:extLst>
          </p:cNvPr>
          <p:cNvSpPr/>
          <p:nvPr/>
        </p:nvSpPr>
        <p:spPr>
          <a:xfrm>
            <a:off x="8053431" y="931177"/>
            <a:ext cx="2793534" cy="84728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4D1AACEA-68ED-4333-9851-8C14ADABB864}"/>
              </a:ext>
            </a:extLst>
          </p:cNvPr>
          <p:cNvCxnSpPr/>
          <p:nvPr/>
        </p:nvCxnSpPr>
        <p:spPr>
          <a:xfrm>
            <a:off x="4160939" y="520117"/>
            <a:ext cx="3783435" cy="6543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34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68D5E3-D1B6-4469-81A5-66B7DFA26662}"/>
              </a:ext>
            </a:extLst>
          </p:cNvPr>
          <p:cNvPicPr>
            <a:picLocks noChangeAspect="1"/>
          </p:cNvPicPr>
          <p:nvPr/>
        </p:nvPicPr>
        <p:blipFill rotWithShape="1">
          <a:blip r:embed="rId2"/>
          <a:srcRect t="8257" r="66697" b="4404"/>
          <a:stretch/>
        </p:blipFill>
        <p:spPr>
          <a:xfrm>
            <a:off x="595618" y="964734"/>
            <a:ext cx="11020737" cy="5419288"/>
          </a:xfrm>
          <a:prstGeom prst="rect">
            <a:avLst/>
          </a:prstGeom>
        </p:spPr>
      </p:pic>
      <p:sp>
        <p:nvSpPr>
          <p:cNvPr id="3" name="TextBox 2">
            <a:extLst>
              <a:ext uri="{FF2B5EF4-FFF2-40B4-BE49-F238E27FC236}">
                <a16:creationId xmlns:a16="http://schemas.microsoft.com/office/drawing/2014/main" id="{F4290B79-4577-421D-8E24-9CA9E84BBD11}"/>
              </a:ext>
            </a:extLst>
          </p:cNvPr>
          <p:cNvSpPr txBox="1"/>
          <p:nvPr/>
        </p:nvSpPr>
        <p:spPr>
          <a:xfrm>
            <a:off x="687897" y="218114"/>
            <a:ext cx="10908485" cy="369332"/>
          </a:xfrm>
          <a:prstGeom prst="rect">
            <a:avLst/>
          </a:prstGeom>
          <a:noFill/>
        </p:spPr>
        <p:txBody>
          <a:bodyPr wrap="square" rtlCol="0">
            <a:spAutoFit/>
          </a:bodyPr>
          <a:lstStyle/>
          <a:p>
            <a:r>
              <a:rPr lang="en-US" dirty="0"/>
              <a:t>Once complete just click once on ‘Open file.’</a:t>
            </a:r>
          </a:p>
        </p:txBody>
      </p:sp>
      <p:sp>
        <p:nvSpPr>
          <p:cNvPr id="4" name="Rectangle: Rounded Corners 3">
            <a:extLst>
              <a:ext uri="{FF2B5EF4-FFF2-40B4-BE49-F238E27FC236}">
                <a16:creationId xmlns:a16="http://schemas.microsoft.com/office/drawing/2014/main" id="{81A13420-3184-4CB8-9DC0-9DDF6D14B971}"/>
              </a:ext>
            </a:extLst>
          </p:cNvPr>
          <p:cNvSpPr/>
          <p:nvPr/>
        </p:nvSpPr>
        <p:spPr>
          <a:xfrm>
            <a:off x="8321879" y="1459684"/>
            <a:ext cx="453005" cy="17616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DCA237C-AFA3-4FFC-920A-847F06DA2346}"/>
              </a:ext>
            </a:extLst>
          </p:cNvPr>
          <p:cNvCxnSpPr/>
          <p:nvPr/>
        </p:nvCxnSpPr>
        <p:spPr>
          <a:xfrm>
            <a:off x="4169328" y="473978"/>
            <a:ext cx="4068661" cy="10612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057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ED9997-0EF0-4DE6-B904-18FE8D410CF2}"/>
              </a:ext>
            </a:extLst>
          </p:cNvPr>
          <p:cNvPicPr>
            <a:picLocks noChangeAspect="1"/>
          </p:cNvPicPr>
          <p:nvPr/>
        </p:nvPicPr>
        <p:blipFill rotWithShape="1">
          <a:blip r:embed="rId2"/>
          <a:srcRect t="6788" r="66697" b="4404"/>
          <a:stretch/>
        </p:blipFill>
        <p:spPr>
          <a:xfrm>
            <a:off x="721452" y="939566"/>
            <a:ext cx="10981189" cy="5490597"/>
          </a:xfrm>
          <a:prstGeom prst="rect">
            <a:avLst/>
          </a:prstGeom>
        </p:spPr>
      </p:pic>
      <p:sp>
        <p:nvSpPr>
          <p:cNvPr id="3" name="TextBox 2">
            <a:extLst>
              <a:ext uri="{FF2B5EF4-FFF2-40B4-BE49-F238E27FC236}">
                <a16:creationId xmlns:a16="http://schemas.microsoft.com/office/drawing/2014/main" id="{C8E12A1D-D6A3-4BDF-B2D5-1349C7C5EC6F}"/>
              </a:ext>
            </a:extLst>
          </p:cNvPr>
          <p:cNvSpPr txBox="1"/>
          <p:nvPr/>
        </p:nvSpPr>
        <p:spPr>
          <a:xfrm>
            <a:off x="805343" y="184558"/>
            <a:ext cx="10897298" cy="369332"/>
          </a:xfrm>
          <a:prstGeom prst="rect">
            <a:avLst/>
          </a:prstGeom>
          <a:noFill/>
        </p:spPr>
        <p:txBody>
          <a:bodyPr wrap="square" rtlCol="0">
            <a:spAutoFit/>
          </a:bodyPr>
          <a:lstStyle/>
          <a:p>
            <a:r>
              <a:rPr lang="en-US" dirty="0"/>
              <a:t>From here you click once on ‘File.’</a:t>
            </a:r>
          </a:p>
        </p:txBody>
      </p:sp>
      <p:sp>
        <p:nvSpPr>
          <p:cNvPr id="4" name="Rectangle: Rounded Corners 3">
            <a:extLst>
              <a:ext uri="{FF2B5EF4-FFF2-40B4-BE49-F238E27FC236}">
                <a16:creationId xmlns:a16="http://schemas.microsoft.com/office/drawing/2014/main" id="{E0D18702-598E-4BFF-B4BF-0B6699C2E2D6}"/>
              </a:ext>
            </a:extLst>
          </p:cNvPr>
          <p:cNvSpPr/>
          <p:nvPr/>
        </p:nvSpPr>
        <p:spPr>
          <a:xfrm>
            <a:off x="2541864" y="1098958"/>
            <a:ext cx="251670" cy="1845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63096AF-0A89-4329-B719-B5DB3B3484AF}"/>
              </a:ext>
            </a:extLst>
          </p:cNvPr>
          <p:cNvCxnSpPr>
            <a:cxnSpLocks/>
          </p:cNvCxnSpPr>
          <p:nvPr/>
        </p:nvCxnSpPr>
        <p:spPr>
          <a:xfrm flipH="1">
            <a:off x="2793534" y="494950"/>
            <a:ext cx="914400" cy="60400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083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7BE64-C44B-4F00-92C6-4898D7F2D9F6}"/>
              </a:ext>
            </a:extLst>
          </p:cNvPr>
          <p:cNvPicPr>
            <a:picLocks noChangeAspect="1"/>
          </p:cNvPicPr>
          <p:nvPr/>
        </p:nvPicPr>
        <p:blipFill rotWithShape="1">
          <a:blip r:embed="rId2"/>
          <a:srcRect t="7156" r="66628" b="4771"/>
          <a:stretch/>
        </p:blipFill>
        <p:spPr>
          <a:xfrm>
            <a:off x="671119" y="855676"/>
            <a:ext cx="10900620" cy="5394121"/>
          </a:xfrm>
          <a:prstGeom prst="rect">
            <a:avLst/>
          </a:prstGeom>
        </p:spPr>
      </p:pic>
      <p:sp>
        <p:nvSpPr>
          <p:cNvPr id="3" name="TextBox 2">
            <a:extLst>
              <a:ext uri="{FF2B5EF4-FFF2-40B4-BE49-F238E27FC236}">
                <a16:creationId xmlns:a16="http://schemas.microsoft.com/office/drawing/2014/main" id="{B85A1E03-4931-4504-8DB6-93C9FC6AE2A2}"/>
              </a:ext>
            </a:extLst>
          </p:cNvPr>
          <p:cNvSpPr txBox="1"/>
          <p:nvPr/>
        </p:nvSpPr>
        <p:spPr>
          <a:xfrm>
            <a:off x="914400" y="260059"/>
            <a:ext cx="10606481" cy="369332"/>
          </a:xfrm>
          <a:prstGeom prst="rect">
            <a:avLst/>
          </a:prstGeom>
          <a:noFill/>
        </p:spPr>
        <p:txBody>
          <a:bodyPr wrap="square" rtlCol="0">
            <a:spAutoFit/>
          </a:bodyPr>
          <a:lstStyle/>
          <a:p>
            <a:r>
              <a:rPr lang="en-US" dirty="0"/>
              <a:t>Click once on ‘Save a Copy….’</a:t>
            </a:r>
          </a:p>
        </p:txBody>
      </p:sp>
      <p:sp>
        <p:nvSpPr>
          <p:cNvPr id="4" name="Rectangle: Rounded Corners 3">
            <a:extLst>
              <a:ext uri="{FF2B5EF4-FFF2-40B4-BE49-F238E27FC236}">
                <a16:creationId xmlns:a16="http://schemas.microsoft.com/office/drawing/2014/main" id="{86079DF7-1CF2-43A9-9389-5500010844A0}"/>
              </a:ext>
            </a:extLst>
          </p:cNvPr>
          <p:cNvSpPr/>
          <p:nvPr/>
        </p:nvSpPr>
        <p:spPr>
          <a:xfrm>
            <a:off x="2608976" y="2290194"/>
            <a:ext cx="1736521" cy="22650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08B88034-2A60-4ACF-A439-3F90455F5159}"/>
              </a:ext>
            </a:extLst>
          </p:cNvPr>
          <p:cNvCxnSpPr/>
          <p:nvPr/>
        </p:nvCxnSpPr>
        <p:spPr>
          <a:xfrm>
            <a:off x="2718033" y="629391"/>
            <a:ext cx="92279" cy="16608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088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A77849-10A7-4222-A3DB-35D19B4DB862}"/>
              </a:ext>
            </a:extLst>
          </p:cNvPr>
          <p:cNvPicPr>
            <a:picLocks noChangeAspect="1"/>
          </p:cNvPicPr>
          <p:nvPr/>
        </p:nvPicPr>
        <p:blipFill rotWithShape="1">
          <a:blip r:embed="rId2"/>
          <a:srcRect t="6789" r="66697" b="4771"/>
          <a:stretch/>
        </p:blipFill>
        <p:spPr>
          <a:xfrm>
            <a:off x="671118" y="880844"/>
            <a:ext cx="10914077" cy="5434489"/>
          </a:xfrm>
          <a:prstGeom prst="rect">
            <a:avLst/>
          </a:prstGeom>
        </p:spPr>
      </p:pic>
      <p:sp>
        <p:nvSpPr>
          <p:cNvPr id="3" name="TextBox 2">
            <a:extLst>
              <a:ext uri="{FF2B5EF4-FFF2-40B4-BE49-F238E27FC236}">
                <a16:creationId xmlns:a16="http://schemas.microsoft.com/office/drawing/2014/main" id="{AF97604D-F322-47BD-A215-E19D8294A6DD}"/>
              </a:ext>
            </a:extLst>
          </p:cNvPr>
          <p:cNvSpPr txBox="1"/>
          <p:nvPr/>
        </p:nvSpPr>
        <p:spPr>
          <a:xfrm>
            <a:off x="755009" y="251670"/>
            <a:ext cx="10771464" cy="646331"/>
          </a:xfrm>
          <a:prstGeom prst="rect">
            <a:avLst/>
          </a:prstGeom>
          <a:noFill/>
        </p:spPr>
        <p:txBody>
          <a:bodyPr wrap="square" rtlCol="0">
            <a:spAutoFit/>
          </a:bodyPr>
          <a:lstStyle/>
          <a:p>
            <a:r>
              <a:rPr lang="en-US" dirty="0"/>
              <a:t>From here depending on your office set-up you can save the video anywhere you wish and then click once on the ‘Save’ button.</a:t>
            </a:r>
          </a:p>
        </p:txBody>
      </p:sp>
      <p:sp>
        <p:nvSpPr>
          <p:cNvPr id="4" name="Rectangle: Rounded Corners 3">
            <a:extLst>
              <a:ext uri="{FF2B5EF4-FFF2-40B4-BE49-F238E27FC236}">
                <a16:creationId xmlns:a16="http://schemas.microsoft.com/office/drawing/2014/main" id="{261E1CBB-8D09-4EAB-A06F-7B35D8DD0213}"/>
              </a:ext>
            </a:extLst>
          </p:cNvPr>
          <p:cNvSpPr/>
          <p:nvPr/>
        </p:nvSpPr>
        <p:spPr>
          <a:xfrm>
            <a:off x="2575420" y="1904301"/>
            <a:ext cx="1577130" cy="1828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84F2C2A-D604-48BA-A5CA-2272D6967B0F}"/>
              </a:ext>
            </a:extLst>
          </p:cNvPr>
          <p:cNvCxnSpPr/>
          <p:nvPr/>
        </p:nvCxnSpPr>
        <p:spPr>
          <a:xfrm flipH="1">
            <a:off x="4152550" y="621002"/>
            <a:ext cx="2499920" cy="13504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84A09FFA-81A0-4DF0-93D3-8714602ADEED}"/>
              </a:ext>
            </a:extLst>
          </p:cNvPr>
          <p:cNvSpPr/>
          <p:nvPr/>
        </p:nvSpPr>
        <p:spPr>
          <a:xfrm>
            <a:off x="6400800" y="4219662"/>
            <a:ext cx="755009" cy="32717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198F8C8-E5C0-4624-A9A2-BB2EEC813635}"/>
              </a:ext>
            </a:extLst>
          </p:cNvPr>
          <p:cNvCxnSpPr/>
          <p:nvPr/>
        </p:nvCxnSpPr>
        <p:spPr>
          <a:xfrm flipH="1">
            <a:off x="7063530" y="542667"/>
            <a:ext cx="3028426" cy="36769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960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A2D573-33BA-4D55-A28C-D976BC6A390F}"/>
              </a:ext>
            </a:extLst>
          </p:cNvPr>
          <p:cNvPicPr>
            <a:picLocks noChangeAspect="1"/>
          </p:cNvPicPr>
          <p:nvPr/>
        </p:nvPicPr>
        <p:blipFill rotWithShape="1">
          <a:blip r:embed="rId2"/>
          <a:srcRect t="6055" r="66766" b="4771"/>
          <a:stretch/>
        </p:blipFill>
        <p:spPr>
          <a:xfrm>
            <a:off x="671119" y="880844"/>
            <a:ext cx="11021788" cy="5545123"/>
          </a:xfrm>
          <a:prstGeom prst="rect">
            <a:avLst/>
          </a:prstGeom>
        </p:spPr>
      </p:pic>
      <p:sp>
        <p:nvSpPr>
          <p:cNvPr id="3" name="TextBox 2">
            <a:extLst>
              <a:ext uri="{FF2B5EF4-FFF2-40B4-BE49-F238E27FC236}">
                <a16:creationId xmlns:a16="http://schemas.microsoft.com/office/drawing/2014/main" id="{56AD0D54-21E0-461F-8791-B2F4CF811288}"/>
              </a:ext>
            </a:extLst>
          </p:cNvPr>
          <p:cNvSpPr txBox="1"/>
          <p:nvPr/>
        </p:nvSpPr>
        <p:spPr>
          <a:xfrm>
            <a:off x="738231" y="226503"/>
            <a:ext cx="10888910" cy="369332"/>
          </a:xfrm>
          <a:prstGeom prst="rect">
            <a:avLst/>
          </a:prstGeom>
          <a:noFill/>
        </p:spPr>
        <p:txBody>
          <a:bodyPr wrap="square" rtlCol="0">
            <a:spAutoFit/>
          </a:bodyPr>
          <a:lstStyle/>
          <a:p>
            <a:r>
              <a:rPr lang="en-US" dirty="0"/>
              <a:t>Once saved, click on the ‘X’ to close this video.</a:t>
            </a:r>
          </a:p>
        </p:txBody>
      </p:sp>
      <p:sp>
        <p:nvSpPr>
          <p:cNvPr id="4" name="Rectangle: Rounded Corners 3">
            <a:extLst>
              <a:ext uri="{FF2B5EF4-FFF2-40B4-BE49-F238E27FC236}">
                <a16:creationId xmlns:a16="http://schemas.microsoft.com/office/drawing/2014/main" id="{4CC40733-7E00-4C74-B8D9-9A8DA8A9C447}"/>
              </a:ext>
            </a:extLst>
          </p:cNvPr>
          <p:cNvSpPr/>
          <p:nvPr/>
        </p:nvSpPr>
        <p:spPr>
          <a:xfrm>
            <a:off x="9571839" y="813732"/>
            <a:ext cx="310392" cy="36933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CC250E8-DE98-48A4-82F2-567332F547B3}"/>
              </a:ext>
            </a:extLst>
          </p:cNvPr>
          <p:cNvCxnSpPr/>
          <p:nvPr/>
        </p:nvCxnSpPr>
        <p:spPr>
          <a:xfrm>
            <a:off x="3959604" y="595835"/>
            <a:ext cx="5545123" cy="4527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545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9CC72-856D-4962-8020-915EF1DF9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44" y="1166068"/>
            <a:ext cx="10984112" cy="5167619"/>
          </a:xfrm>
          <a:prstGeom prst="rect">
            <a:avLst/>
          </a:prstGeom>
        </p:spPr>
      </p:pic>
      <p:sp>
        <p:nvSpPr>
          <p:cNvPr id="3" name="TextBox 2">
            <a:extLst>
              <a:ext uri="{FF2B5EF4-FFF2-40B4-BE49-F238E27FC236}">
                <a16:creationId xmlns:a16="http://schemas.microsoft.com/office/drawing/2014/main" id="{4DD0FA34-81A0-4544-AFF4-4C9F8DF8D0E2}"/>
              </a:ext>
            </a:extLst>
          </p:cNvPr>
          <p:cNvSpPr txBox="1"/>
          <p:nvPr/>
        </p:nvSpPr>
        <p:spPr>
          <a:xfrm>
            <a:off x="679508" y="192947"/>
            <a:ext cx="10830187" cy="646331"/>
          </a:xfrm>
          <a:prstGeom prst="rect">
            <a:avLst/>
          </a:prstGeom>
          <a:noFill/>
        </p:spPr>
        <p:txBody>
          <a:bodyPr wrap="square" rtlCol="0">
            <a:spAutoFit/>
          </a:bodyPr>
          <a:lstStyle/>
          <a:p>
            <a:r>
              <a:rPr lang="en-US" dirty="0"/>
              <a:t>You are returned to ‘Axon’.  If you have any other videos to review and download, they will be along the left side of the screen.  If there is nothing else remaining you may click once on the ‘BACK’ button.</a:t>
            </a:r>
          </a:p>
        </p:txBody>
      </p:sp>
      <p:sp>
        <p:nvSpPr>
          <p:cNvPr id="4" name="Rectangle: Rounded Corners 3">
            <a:extLst>
              <a:ext uri="{FF2B5EF4-FFF2-40B4-BE49-F238E27FC236}">
                <a16:creationId xmlns:a16="http://schemas.microsoft.com/office/drawing/2014/main" id="{C5EBC20A-6F84-40E2-BB03-51FA40745022}"/>
              </a:ext>
            </a:extLst>
          </p:cNvPr>
          <p:cNvSpPr/>
          <p:nvPr/>
        </p:nvSpPr>
        <p:spPr>
          <a:xfrm>
            <a:off x="486796" y="2751591"/>
            <a:ext cx="1492772" cy="138226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1A87C11E-0DC0-4BD8-9472-0FAD2CA27CEB}"/>
              </a:ext>
            </a:extLst>
          </p:cNvPr>
          <p:cNvCxnSpPr>
            <a:cxnSpLocks/>
          </p:cNvCxnSpPr>
          <p:nvPr/>
        </p:nvCxnSpPr>
        <p:spPr>
          <a:xfrm flipH="1">
            <a:off x="1279585" y="729843"/>
            <a:ext cx="96273" cy="19611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F71D0093-6806-4D4F-A94F-B3E7ADA34D76}"/>
              </a:ext>
            </a:extLst>
          </p:cNvPr>
          <p:cNvSpPr/>
          <p:nvPr/>
        </p:nvSpPr>
        <p:spPr>
          <a:xfrm>
            <a:off x="662730" y="1166068"/>
            <a:ext cx="654342" cy="35233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78C9048-2364-4B2A-BA7E-B3E55275EAFF}"/>
              </a:ext>
            </a:extLst>
          </p:cNvPr>
          <p:cNvCxnSpPr/>
          <p:nvPr/>
        </p:nvCxnSpPr>
        <p:spPr>
          <a:xfrm flipH="1">
            <a:off x="1375696" y="763776"/>
            <a:ext cx="6266577" cy="4777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170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16" y="1224792"/>
            <a:ext cx="10779853" cy="5342490"/>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646331"/>
          </a:xfrm>
          <a:prstGeom prst="rect">
            <a:avLst/>
          </a:prstGeom>
          <a:noFill/>
        </p:spPr>
        <p:txBody>
          <a:bodyPr wrap="square" rtlCol="0">
            <a:spAutoFit/>
          </a:bodyPr>
          <a:lstStyle/>
          <a:p>
            <a:r>
              <a:rPr lang="en-US" dirty="0"/>
              <a:t>This brings you back to ‘Axon’ and you may click once on another folder to view evidence within that folder and follow slides 15-24.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flipH="1">
            <a:off x="3057525" y="629391"/>
            <a:ext cx="3653669" cy="41235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33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46" y="1460388"/>
            <a:ext cx="10779853" cy="5267428"/>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1200329"/>
          </a:xfrm>
          <a:prstGeom prst="rect">
            <a:avLst/>
          </a:prstGeom>
          <a:noFill/>
        </p:spPr>
        <p:txBody>
          <a:bodyPr wrap="square" rtlCol="0">
            <a:spAutoFit/>
          </a:bodyPr>
          <a:lstStyle/>
          <a:p>
            <a:pPr algn="ctr"/>
            <a:r>
              <a:rPr lang="en-US" b="1" dirty="0"/>
              <a:t>TABLE VIEW</a:t>
            </a:r>
          </a:p>
          <a:p>
            <a:r>
              <a:rPr lang="en-US" dirty="0"/>
              <a:t>This view lists all digital evidence available for the case.  If the folder column was enabled (See slides 11-12 ), it will identify which folder each piece of evidence is in.</a:t>
            </a:r>
          </a:p>
          <a:p>
            <a:r>
              <a:rPr lang="en-US" dirty="0"/>
              <a:t>Click once on any evidence you wish to view and then follow slides 17-24.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a:off x="1583140" y="860223"/>
            <a:ext cx="1296538" cy="32338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692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53285" y="231820"/>
            <a:ext cx="11839977" cy="5262979"/>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Accessing Shared Digital Evidence via Axon Justice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Once Paper Discovery is provided via the eDiscovery Portal, any available digital evidence will simultaneously be sent via Axon Justice. You will receive an email from Axon (noreply@evidence.com) notifying you that a case has been shared with you.  Once you receive the email:</a:t>
            </a:r>
          </a:p>
          <a:p>
            <a:endParaRPr lang="en-US" sz="1600" dirty="0">
              <a:latin typeface="Times New Roman" panose="02020603050405020304" pitchFamily="18" charset="0"/>
              <a:cs typeface="Times New Roman" panose="02020603050405020304" pitchFamily="18" charset="0"/>
            </a:endParaRPr>
          </a:p>
          <a:p>
            <a:pPr lvl="1">
              <a:buFont typeface="+mj-lt"/>
              <a:buAutoNum type="arabicPeriod"/>
            </a:pPr>
            <a:r>
              <a:rPr lang="en-US" sz="1600" dirty="0">
                <a:latin typeface="Times New Roman" panose="02020603050405020304" pitchFamily="18" charset="0"/>
                <a:cs typeface="Times New Roman" panose="02020603050405020304" pitchFamily="18" charset="0"/>
              </a:rPr>
              <a:t>Open the email and click on the provided link.</a:t>
            </a:r>
          </a:p>
          <a:p>
            <a:pPr lvl="1">
              <a:buFont typeface="+mj-lt"/>
              <a:buAutoNum type="arabicPeriod"/>
            </a:pPr>
            <a:r>
              <a:rPr lang="en-US" sz="1600" dirty="0">
                <a:latin typeface="Times New Roman" panose="02020603050405020304" pitchFamily="18" charset="0"/>
                <a:cs typeface="Times New Roman" panose="02020603050405020304" pitchFamily="18" charset="0"/>
              </a:rPr>
              <a:t>You will be redirected to the Monmouth County Prosecutor’s Office Disclosure Portal.</a:t>
            </a:r>
          </a:p>
          <a:p>
            <a:pPr lvl="1">
              <a:buFont typeface="+mj-lt"/>
              <a:buAutoNum type="arabicPeriod"/>
            </a:pPr>
            <a:r>
              <a:rPr lang="en-US" sz="1600" dirty="0">
                <a:latin typeface="Times New Roman" panose="02020603050405020304" pitchFamily="18" charset="0"/>
                <a:cs typeface="Times New Roman" panose="02020603050405020304" pitchFamily="18" charset="0"/>
              </a:rPr>
              <a:t>From the portal, you will be able to view and download each item of digital evidence that has been shared with you for 90 days from the date of this notice. After that time, access will expire and the files will no longer be available.</a:t>
            </a:r>
          </a:p>
          <a:p>
            <a:pPr lvl="1">
              <a:buFont typeface="+mj-lt"/>
              <a:buAutoNum type="arabicPeriod"/>
            </a:pPr>
            <a:r>
              <a:rPr lang="en-US" sz="1600" b="1" dirty="0">
                <a:highlight>
                  <a:srgbClr val="FFFF00"/>
                </a:highlight>
                <a:latin typeface="Times New Roman" panose="02020603050405020304" pitchFamily="18" charset="0"/>
                <a:cs typeface="Times New Roman" panose="02020603050405020304" pitchFamily="18" charset="0"/>
              </a:rPr>
              <a:t>Please ensure you download all evidence within 90 days, as access will expire after that period</a:t>
            </a:r>
            <a:r>
              <a:rPr lang="en-US" sz="1600" dirty="0">
                <a:latin typeface="Times New Roman" panose="02020603050405020304" pitchFamily="18" charset="0"/>
                <a:cs typeface="Times New Roman" panose="02020603050405020304" pitchFamily="18" charset="0"/>
              </a:rPr>
              <a:t>.</a:t>
            </a:r>
          </a:p>
          <a:p>
            <a:pPr lvl="1">
              <a:buFont typeface="+mj-lt"/>
              <a:buAutoNum type="arabicPeriod"/>
            </a:pPr>
            <a:r>
              <a:rPr lang="en-US" sz="1600" dirty="0">
                <a:latin typeface="Times New Roman" panose="02020603050405020304" pitchFamily="18" charset="0"/>
                <a:cs typeface="Times New Roman" panose="02020603050405020304" pitchFamily="18" charset="0"/>
              </a:rPr>
              <a:t>Please note evidence may not be re-shared via Axon.</a:t>
            </a:r>
          </a:p>
          <a:p>
            <a:pPr lvl="1">
              <a:buFont typeface="+mj-lt"/>
              <a:buAutoNum type="arabicPeriod"/>
            </a:pPr>
            <a:r>
              <a:rPr lang="en-US" sz="1600" b="1" dirty="0">
                <a:latin typeface="Times New Roman" panose="02020603050405020304" pitchFamily="18" charset="0"/>
                <a:cs typeface="Times New Roman" panose="02020603050405020304" pitchFamily="18" charset="0"/>
              </a:rPr>
              <a:t>File Size Warning</a:t>
            </a:r>
            <a:r>
              <a:rPr lang="en-US" sz="1600" dirty="0">
                <a:latin typeface="Times New Roman" panose="02020603050405020304" pitchFamily="18" charset="0"/>
                <a:cs typeface="Times New Roman" panose="02020603050405020304" pitchFamily="18" charset="0"/>
              </a:rPr>
              <a:t>: Some files may be large. Ensure you have adequate storage space before initiating downloads. If your computer does not have sufficient internal storage, we recommend using external storage devices such as hard drives or flash drives.</a:t>
            </a:r>
          </a:p>
          <a:p>
            <a:pPr lvl="1">
              <a:buFont typeface="+mj-lt"/>
              <a:buAutoNum type="arabicPeriod"/>
            </a:pPr>
            <a:r>
              <a:rPr lang="en-US" sz="1600" b="1" dirty="0">
                <a:latin typeface="Times New Roman" panose="02020603050405020304" pitchFamily="18" charset="0"/>
                <a:cs typeface="Times New Roman" panose="02020603050405020304" pitchFamily="18" charset="0"/>
              </a:rPr>
              <a:t>Compressed File Warning: </a:t>
            </a:r>
            <a:r>
              <a:rPr lang="en-US" sz="1600" dirty="0">
                <a:latin typeface="Times New Roman" panose="02020603050405020304" pitchFamily="18" charset="0"/>
                <a:cs typeface="Times New Roman" panose="02020603050405020304" pitchFamily="18" charset="0"/>
              </a:rPr>
              <a:t>Some files may not extract using regular programs. A third-party program, like 7-Zip is used for compressing and decompressing files into various archive formats to save storage space and simplify file transfer.  If the path name is too long, try clicking further into the compressed file as there are often zips within the zip, then extract the secondary zips.  This method will shorten the file path and should allow the download.</a:t>
            </a:r>
          </a:p>
          <a:p>
            <a:pPr lvl="1"/>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you experience technical difficulties accessing or downloading the files, please send an email with details of the issue to:</a:t>
            </a:r>
          </a:p>
          <a:p>
            <a:r>
              <a:rPr lang="en-US" sz="1600" dirty="0">
                <a:latin typeface="Times New Roman" panose="02020603050405020304" pitchFamily="18" charset="0"/>
                <a:cs typeface="Times New Roman" panose="02020603050405020304" pitchFamily="18" charset="0"/>
              </a:rPr>
              <a:t>Email: </a:t>
            </a:r>
            <a:r>
              <a:rPr lang="en-US" sz="1600" dirty="0">
                <a:latin typeface="Times New Roman" panose="02020603050405020304" pitchFamily="18" charset="0"/>
                <a:cs typeface="Times New Roman" panose="02020603050405020304" pitchFamily="18" charset="0"/>
                <a:hlinkClick r:id="rId2"/>
              </a:rPr>
              <a:t>axondiscovery@mcponj.org</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3246D2A-4CB5-44D7-AD16-758A75F10B51}"/>
              </a:ext>
            </a:extLst>
          </p:cNvPr>
          <p:cNvSpPr/>
          <p:nvPr/>
        </p:nvSpPr>
        <p:spPr>
          <a:xfrm>
            <a:off x="4713668" y="4969636"/>
            <a:ext cx="7225047" cy="1263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Details of the issue:</a:t>
            </a:r>
            <a:endParaRPr lang="en-US" sz="1600" dirty="0"/>
          </a:p>
          <a:p>
            <a:r>
              <a:rPr lang="en-US" sz="1600" dirty="0"/>
              <a:t>Description of the problem: [briefly explain what happens — e.g., error message, file not loading, etc.]</a:t>
            </a:r>
          </a:p>
          <a:p>
            <a:r>
              <a:rPr lang="en-US" sz="1600" dirty="0"/>
              <a:t>Device and browser used: [e.g., Windows 11, Chrome browser]</a:t>
            </a:r>
          </a:p>
          <a:p>
            <a:r>
              <a:rPr lang="en-US" sz="1600" dirty="0"/>
              <a:t>Screenshot(s): [attach screenshots of any error messages]</a:t>
            </a:r>
          </a:p>
        </p:txBody>
      </p:sp>
    </p:spTree>
    <p:extLst>
      <p:ext uri="{BB962C8B-B14F-4D97-AF65-F5344CB8AC3E}">
        <p14:creationId xmlns:p14="http://schemas.microsoft.com/office/powerpoint/2010/main" val="3518429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124A4B-EF9A-40A8-9DEE-626E2B451DAA}"/>
              </a:ext>
            </a:extLst>
          </p:cNvPr>
          <p:cNvPicPr>
            <a:picLocks noChangeAspect="1"/>
          </p:cNvPicPr>
          <p:nvPr/>
        </p:nvPicPr>
        <p:blipFill rotWithShape="1">
          <a:blip r:embed="rId2"/>
          <a:srcRect t="17432" r="67107" b="10695"/>
          <a:stretch/>
        </p:blipFill>
        <p:spPr>
          <a:xfrm>
            <a:off x="520117" y="1015447"/>
            <a:ext cx="11444658" cy="4689067"/>
          </a:xfrm>
          <a:prstGeom prst="rect">
            <a:avLst/>
          </a:prstGeom>
        </p:spPr>
      </p:pic>
      <p:sp>
        <p:nvSpPr>
          <p:cNvPr id="3" name="TextBox 2">
            <a:extLst>
              <a:ext uri="{FF2B5EF4-FFF2-40B4-BE49-F238E27FC236}">
                <a16:creationId xmlns:a16="http://schemas.microsoft.com/office/drawing/2014/main" id="{F8D28D73-5D77-4EEC-8C62-05716D269BE0}"/>
              </a:ext>
            </a:extLst>
          </p:cNvPr>
          <p:cNvSpPr txBox="1"/>
          <p:nvPr/>
        </p:nvSpPr>
        <p:spPr>
          <a:xfrm>
            <a:off x="520117" y="369116"/>
            <a:ext cx="10301681" cy="646331"/>
          </a:xfrm>
          <a:prstGeom prst="rect">
            <a:avLst/>
          </a:prstGeom>
          <a:noFill/>
        </p:spPr>
        <p:txBody>
          <a:bodyPr wrap="square" rtlCol="0">
            <a:spAutoFit/>
          </a:bodyPr>
          <a:lstStyle/>
          <a:p>
            <a:r>
              <a:rPr lang="en-US" dirty="0"/>
              <a:t>When there is media available for a particular case you will receive an e-mail from Axon.  The below screen shot is what the e-mail will look like.  Once you receive it, double click on the below link to open it.</a:t>
            </a:r>
          </a:p>
        </p:txBody>
      </p:sp>
      <p:cxnSp>
        <p:nvCxnSpPr>
          <p:cNvPr id="5" name="Straight Arrow Connector 4">
            <a:extLst>
              <a:ext uri="{FF2B5EF4-FFF2-40B4-BE49-F238E27FC236}">
                <a16:creationId xmlns:a16="http://schemas.microsoft.com/office/drawing/2014/main" id="{F764C997-6CE6-4DA2-8BB0-2991B47CFB24}"/>
              </a:ext>
            </a:extLst>
          </p:cNvPr>
          <p:cNvCxnSpPr/>
          <p:nvPr/>
        </p:nvCxnSpPr>
        <p:spPr>
          <a:xfrm flipH="1">
            <a:off x="5201174" y="1015447"/>
            <a:ext cx="813732" cy="32293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027E748D-3464-4AFF-8C8A-E2AF45AAD821}"/>
              </a:ext>
            </a:extLst>
          </p:cNvPr>
          <p:cNvSpPr/>
          <p:nvPr/>
        </p:nvSpPr>
        <p:spPr>
          <a:xfrm>
            <a:off x="4169328" y="4236440"/>
            <a:ext cx="1367406" cy="21811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91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CD45D8-C454-4E02-B936-F645B53DC662}"/>
              </a:ext>
            </a:extLst>
          </p:cNvPr>
          <p:cNvPicPr>
            <a:picLocks noChangeAspect="1"/>
          </p:cNvPicPr>
          <p:nvPr/>
        </p:nvPicPr>
        <p:blipFill rotWithShape="1">
          <a:blip r:embed="rId2"/>
          <a:srcRect t="12661" r="66766" b="4771"/>
          <a:stretch/>
        </p:blipFill>
        <p:spPr>
          <a:xfrm>
            <a:off x="855677" y="1208014"/>
            <a:ext cx="10696972" cy="4983061"/>
          </a:xfrm>
          <a:prstGeom prst="rect">
            <a:avLst/>
          </a:prstGeom>
        </p:spPr>
      </p:pic>
      <p:sp>
        <p:nvSpPr>
          <p:cNvPr id="3" name="TextBox 2">
            <a:extLst>
              <a:ext uri="{FF2B5EF4-FFF2-40B4-BE49-F238E27FC236}">
                <a16:creationId xmlns:a16="http://schemas.microsoft.com/office/drawing/2014/main" id="{077672B1-F9C7-479E-9E49-D17DC800F542}"/>
              </a:ext>
            </a:extLst>
          </p:cNvPr>
          <p:cNvSpPr txBox="1"/>
          <p:nvPr/>
        </p:nvSpPr>
        <p:spPr>
          <a:xfrm>
            <a:off x="939567" y="251670"/>
            <a:ext cx="10613082" cy="369332"/>
          </a:xfrm>
          <a:prstGeom prst="rect">
            <a:avLst/>
          </a:prstGeom>
          <a:noFill/>
        </p:spPr>
        <p:txBody>
          <a:bodyPr wrap="square" rtlCol="0">
            <a:spAutoFit/>
          </a:bodyPr>
          <a:lstStyle/>
          <a:p>
            <a:r>
              <a:rPr lang="en-US" dirty="0"/>
              <a:t>You will sign in using your e-mail address and password that is set-up for MCPONJ Discovery Portal.</a:t>
            </a:r>
          </a:p>
        </p:txBody>
      </p:sp>
    </p:spTree>
    <p:extLst>
      <p:ext uri="{BB962C8B-B14F-4D97-AF65-F5344CB8AC3E}">
        <p14:creationId xmlns:p14="http://schemas.microsoft.com/office/powerpoint/2010/main" val="67427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D0793E-A8CD-4DB8-956A-A7101A24E9EA}"/>
              </a:ext>
            </a:extLst>
          </p:cNvPr>
          <p:cNvPicPr>
            <a:picLocks noChangeAspect="1"/>
          </p:cNvPicPr>
          <p:nvPr/>
        </p:nvPicPr>
        <p:blipFill rotWithShape="1">
          <a:blip r:embed="rId2"/>
          <a:srcRect t="12661" r="66766" b="5138"/>
          <a:stretch/>
        </p:blipFill>
        <p:spPr>
          <a:xfrm>
            <a:off x="671119" y="1132513"/>
            <a:ext cx="10871345" cy="5041783"/>
          </a:xfrm>
          <a:prstGeom prst="rect">
            <a:avLst/>
          </a:prstGeom>
        </p:spPr>
      </p:pic>
      <p:sp>
        <p:nvSpPr>
          <p:cNvPr id="3" name="TextBox 2">
            <a:extLst>
              <a:ext uri="{FF2B5EF4-FFF2-40B4-BE49-F238E27FC236}">
                <a16:creationId xmlns:a16="http://schemas.microsoft.com/office/drawing/2014/main" id="{0ABDC2C6-C09B-4D87-A134-6A2F9D283B76}"/>
              </a:ext>
            </a:extLst>
          </p:cNvPr>
          <p:cNvSpPr txBox="1"/>
          <p:nvPr/>
        </p:nvSpPr>
        <p:spPr>
          <a:xfrm>
            <a:off x="872455" y="335560"/>
            <a:ext cx="10603684" cy="369332"/>
          </a:xfrm>
          <a:prstGeom prst="rect">
            <a:avLst/>
          </a:prstGeom>
          <a:noFill/>
        </p:spPr>
        <p:txBody>
          <a:bodyPr wrap="square" rtlCol="0">
            <a:spAutoFit/>
          </a:bodyPr>
          <a:lstStyle/>
          <a:p>
            <a:r>
              <a:rPr lang="en-US" dirty="0"/>
              <a:t>Click once on the ‘SIGN IN’ button.</a:t>
            </a:r>
          </a:p>
        </p:txBody>
      </p:sp>
    </p:spTree>
    <p:extLst>
      <p:ext uri="{BB962C8B-B14F-4D97-AF65-F5344CB8AC3E}">
        <p14:creationId xmlns:p14="http://schemas.microsoft.com/office/powerpoint/2010/main" val="398794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DA4B3-6A59-4921-A222-649A5E9D11D4}"/>
              </a:ext>
            </a:extLst>
          </p:cNvPr>
          <p:cNvPicPr>
            <a:picLocks noChangeAspect="1"/>
          </p:cNvPicPr>
          <p:nvPr/>
        </p:nvPicPr>
        <p:blipFill rotWithShape="1">
          <a:blip r:embed="rId2"/>
          <a:srcRect t="12294" r="66697" b="4771"/>
          <a:stretch/>
        </p:blipFill>
        <p:spPr>
          <a:xfrm>
            <a:off x="738232" y="1442906"/>
            <a:ext cx="10797448" cy="5041783"/>
          </a:xfrm>
          <a:prstGeom prst="rect">
            <a:avLst/>
          </a:prstGeom>
        </p:spPr>
      </p:pic>
      <p:sp>
        <p:nvSpPr>
          <p:cNvPr id="4" name="TextBox 3">
            <a:extLst>
              <a:ext uri="{FF2B5EF4-FFF2-40B4-BE49-F238E27FC236}">
                <a16:creationId xmlns:a16="http://schemas.microsoft.com/office/drawing/2014/main" id="{90CBD65A-EC42-4C65-ACBD-0F028691A859}"/>
              </a:ext>
            </a:extLst>
          </p:cNvPr>
          <p:cNvSpPr txBox="1"/>
          <p:nvPr/>
        </p:nvSpPr>
        <p:spPr>
          <a:xfrm>
            <a:off x="973123" y="360727"/>
            <a:ext cx="10477849" cy="369332"/>
          </a:xfrm>
          <a:prstGeom prst="rect">
            <a:avLst/>
          </a:prstGeom>
          <a:noFill/>
        </p:spPr>
        <p:txBody>
          <a:bodyPr wrap="square" rtlCol="0">
            <a:spAutoFit/>
          </a:bodyPr>
          <a:lstStyle/>
          <a:p>
            <a:r>
              <a:rPr lang="en-US" dirty="0"/>
              <a:t>Click once on your e-mail address at the bottom of the screen to receive a verification code.</a:t>
            </a:r>
          </a:p>
        </p:txBody>
      </p:sp>
      <p:sp>
        <p:nvSpPr>
          <p:cNvPr id="5" name="Rectangle: Rounded Corners 4">
            <a:extLst>
              <a:ext uri="{FF2B5EF4-FFF2-40B4-BE49-F238E27FC236}">
                <a16:creationId xmlns:a16="http://schemas.microsoft.com/office/drawing/2014/main" id="{F06EC5B7-62EE-4B40-9F8A-129DE79E35EF}"/>
              </a:ext>
            </a:extLst>
          </p:cNvPr>
          <p:cNvSpPr/>
          <p:nvPr/>
        </p:nvSpPr>
        <p:spPr>
          <a:xfrm>
            <a:off x="4806892" y="4303552"/>
            <a:ext cx="2692866" cy="70467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61E25CED-AD81-44A2-8F87-2B92651265E1}"/>
              </a:ext>
            </a:extLst>
          </p:cNvPr>
          <p:cNvCxnSpPr/>
          <p:nvPr/>
        </p:nvCxnSpPr>
        <p:spPr>
          <a:xfrm flipH="1">
            <a:off x="6736360" y="730059"/>
            <a:ext cx="704675" cy="35734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709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5466C6-C33F-4439-B54A-0D80AF23E3B4}"/>
              </a:ext>
            </a:extLst>
          </p:cNvPr>
          <p:cNvPicPr>
            <a:picLocks noChangeAspect="1"/>
          </p:cNvPicPr>
          <p:nvPr/>
        </p:nvPicPr>
        <p:blipFill rotWithShape="1">
          <a:blip r:embed="rId2"/>
          <a:srcRect t="11926" r="67041" b="4771"/>
          <a:stretch/>
        </p:blipFill>
        <p:spPr>
          <a:xfrm>
            <a:off x="721453" y="1107347"/>
            <a:ext cx="10798146" cy="5117284"/>
          </a:xfrm>
          <a:prstGeom prst="rect">
            <a:avLst/>
          </a:prstGeom>
        </p:spPr>
      </p:pic>
      <p:sp>
        <p:nvSpPr>
          <p:cNvPr id="4" name="TextBox 3">
            <a:extLst>
              <a:ext uri="{FF2B5EF4-FFF2-40B4-BE49-F238E27FC236}">
                <a16:creationId xmlns:a16="http://schemas.microsoft.com/office/drawing/2014/main" id="{22B0E664-BFF9-473A-80AA-D11021EE12AA}"/>
              </a:ext>
            </a:extLst>
          </p:cNvPr>
          <p:cNvSpPr txBox="1"/>
          <p:nvPr/>
        </p:nvSpPr>
        <p:spPr>
          <a:xfrm>
            <a:off x="964734" y="268448"/>
            <a:ext cx="10385571" cy="646331"/>
          </a:xfrm>
          <a:prstGeom prst="rect">
            <a:avLst/>
          </a:prstGeom>
          <a:noFill/>
        </p:spPr>
        <p:txBody>
          <a:bodyPr wrap="square" rtlCol="0">
            <a:spAutoFit/>
          </a:bodyPr>
          <a:lstStyle/>
          <a:p>
            <a:r>
              <a:rPr lang="en-US" dirty="0"/>
              <a:t>This is the next screen that appears.  After a few minutes you will get another e-mail with that verification code.  See next slide.</a:t>
            </a:r>
          </a:p>
        </p:txBody>
      </p:sp>
    </p:spTree>
    <p:extLst>
      <p:ext uri="{BB962C8B-B14F-4D97-AF65-F5344CB8AC3E}">
        <p14:creationId xmlns:p14="http://schemas.microsoft.com/office/powerpoint/2010/main" val="276622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CB946A-6117-4613-8769-AE28255EFB0B}"/>
              </a:ext>
            </a:extLst>
          </p:cNvPr>
          <p:cNvPicPr>
            <a:picLocks noChangeAspect="1"/>
          </p:cNvPicPr>
          <p:nvPr/>
        </p:nvPicPr>
        <p:blipFill rotWithShape="1">
          <a:blip r:embed="rId2"/>
          <a:srcRect t="17431" r="66628" b="5138"/>
          <a:stretch/>
        </p:blipFill>
        <p:spPr>
          <a:xfrm>
            <a:off x="889233" y="1593907"/>
            <a:ext cx="10586234" cy="4605557"/>
          </a:xfrm>
          <a:prstGeom prst="rect">
            <a:avLst/>
          </a:prstGeom>
        </p:spPr>
      </p:pic>
      <p:sp>
        <p:nvSpPr>
          <p:cNvPr id="4" name="TextBox 3">
            <a:extLst>
              <a:ext uri="{FF2B5EF4-FFF2-40B4-BE49-F238E27FC236}">
                <a16:creationId xmlns:a16="http://schemas.microsoft.com/office/drawing/2014/main" id="{D16C66B6-19FE-4CAA-A693-632EFC124212}"/>
              </a:ext>
            </a:extLst>
          </p:cNvPr>
          <p:cNvSpPr txBox="1"/>
          <p:nvPr/>
        </p:nvSpPr>
        <p:spPr>
          <a:xfrm>
            <a:off x="889233" y="327171"/>
            <a:ext cx="10469461" cy="369332"/>
          </a:xfrm>
          <a:prstGeom prst="rect">
            <a:avLst/>
          </a:prstGeom>
          <a:noFill/>
        </p:spPr>
        <p:txBody>
          <a:bodyPr wrap="square" rtlCol="0">
            <a:spAutoFit/>
          </a:bodyPr>
          <a:lstStyle/>
          <a:p>
            <a:r>
              <a:rPr lang="en-US" dirty="0"/>
              <a:t>Below is the e-mail you will receive.  Type the verification code on the next slide.</a:t>
            </a:r>
          </a:p>
        </p:txBody>
      </p:sp>
      <p:sp>
        <p:nvSpPr>
          <p:cNvPr id="5" name="Rectangle: Rounded Corners 4">
            <a:extLst>
              <a:ext uri="{FF2B5EF4-FFF2-40B4-BE49-F238E27FC236}">
                <a16:creationId xmlns:a16="http://schemas.microsoft.com/office/drawing/2014/main" id="{F67D36AA-DD56-498C-937D-0641E4B7C656}"/>
              </a:ext>
            </a:extLst>
          </p:cNvPr>
          <p:cNvSpPr/>
          <p:nvPr/>
        </p:nvSpPr>
        <p:spPr>
          <a:xfrm>
            <a:off x="4244829" y="4303552"/>
            <a:ext cx="671120" cy="36072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7671F31A-6F33-4737-B452-E0613336F718}"/>
              </a:ext>
            </a:extLst>
          </p:cNvPr>
          <p:cNvCxnSpPr/>
          <p:nvPr/>
        </p:nvCxnSpPr>
        <p:spPr>
          <a:xfrm flipH="1">
            <a:off x="4974672" y="696503"/>
            <a:ext cx="1577130" cy="36993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08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TotalTime>
  <Words>1274</Words>
  <Application>Microsoft Office PowerPoint</Application>
  <PresentationFormat>Widescreen</PresentationFormat>
  <Paragraphs>70</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AXON Disclosure Portal - Receiving Digital Evidence from MCPO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Trusted User Uploading Digital Evidence to MCPO</dc:title>
  <dc:creator>Christine Bucco</dc:creator>
  <cp:lastModifiedBy>Christine Bucco</cp:lastModifiedBy>
  <cp:revision>62</cp:revision>
  <cp:lastPrinted>2025-07-14T13:59:18Z</cp:lastPrinted>
  <dcterms:created xsi:type="dcterms:W3CDTF">2025-06-03T19:14:37Z</dcterms:created>
  <dcterms:modified xsi:type="dcterms:W3CDTF">2026-08-11T13:05:45Z</dcterms:modified>
</cp:coreProperties>
</file>